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72B9FCD-BFA4-402A-B9E7-2D94386A5E88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A6245C-97D6-496A-B41B-921723FD973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9E07FE1-1901-48EC-B43E-B192AA0732A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A4904B-EDD2-4A5F-A208-D5B8E9602F4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8A07837-B099-4CAB-A3B5-F48A5B41857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835B273-DE62-411C-A04B-B7AEEA301AA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8BE6529-8684-4914-AD87-872C14634AA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859CEED-0974-43D3-AF67-96B6F0C1528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E425798-236E-43D5-89BD-E9FD22AC4DD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47" name="Image 1" descr="preencoded.png"/>
          <p:cNvPicPr/>
          <p:nvPr/>
        </p:nvPicPr>
        <p:blipFill>
          <a:blip r:embed="rId2"/>
          <a:stretch/>
        </p:blipFill>
        <p:spPr>
          <a:xfrm>
            <a:off x="283680" y="2628720"/>
            <a:ext cx="4918680" cy="2971800"/>
          </a:xfrm>
          <a:prstGeom prst="rect">
            <a:avLst/>
          </a:prstGeom>
          <a:ln w="0">
            <a:noFill/>
          </a:ln>
        </p:spPr>
      </p:pic>
      <p:sp>
        <p:nvSpPr>
          <p:cNvPr id="48" name="Text 0"/>
          <p:cNvSpPr/>
          <p:nvPr/>
        </p:nvSpPr>
        <p:spPr>
          <a:xfrm>
            <a:off x="6280200" y="1425600"/>
            <a:ext cx="7556040" cy="29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pc="-1" strike="noStrike">
                <a:solidFill>
                  <a:srgbClr val="1b1b27"/>
                </a:solidFill>
                <a:latin typeface="Alexandria"/>
                <a:ea typeface="Alexandria"/>
              </a:rPr>
              <a:t>Exploring Flipper Zero in Cybersecurity</a:t>
            </a:r>
            <a:endParaRPr b="0" lang="en-IN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 1"/>
          <p:cNvSpPr/>
          <p:nvPr/>
        </p:nvSpPr>
        <p:spPr>
          <a:xfrm>
            <a:off x="6280200" y="470052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Flipper Zero is a versatile device that can be used for various purposes, including cybersecurity. This presentation will delve into the features, functionalities, and applications of Flipper Zero in the field of cybersecurity.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 3"/>
          <p:cNvSpPr/>
          <p:nvPr/>
        </p:nvSpPr>
        <p:spPr>
          <a:xfrm>
            <a:off x="5940000" y="6407280"/>
            <a:ext cx="8280000" cy="61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4155"/>
                </a:solidFill>
                <a:latin typeface="Nobile Bold"/>
                <a:ea typeface="Nobile Bold"/>
              </a:rPr>
              <a:t>by Ahetesham Mopagar (Cyber Security Analyst Intern)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6300000" y="720000"/>
            <a:ext cx="666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2600" spc="-1" strike="noStrike">
                <a:solidFill>
                  <a:srgbClr val="000000"/>
                </a:solidFill>
                <a:latin typeface="Arial"/>
              </a:rPr>
              <a:t>CYBER FORENSIC &amp; SECURITY SOLUTION’S PROJECT:-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"/>
          <p:cNvSpPr/>
          <p:nvPr/>
        </p:nvSpPr>
        <p:spPr>
          <a:xfrm>
            <a:off x="12780000" y="77400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54" name="Image 1" descr="preencoded.png"/>
          <p:cNvPicPr/>
          <p:nvPr/>
        </p:nvPicPr>
        <p:blipFill>
          <a:blip r:embed="rId2"/>
          <a:stretch/>
        </p:blipFill>
        <p:spPr>
          <a:xfrm>
            <a:off x="283320" y="2475000"/>
            <a:ext cx="4919040" cy="3279240"/>
          </a:xfrm>
          <a:prstGeom prst="rect">
            <a:avLst/>
          </a:prstGeom>
          <a:ln w="0">
            <a:noFill/>
          </a:ln>
        </p:spPr>
      </p:pic>
      <p:sp>
        <p:nvSpPr>
          <p:cNvPr id="55" name="Text 0"/>
          <p:cNvSpPr/>
          <p:nvPr/>
        </p:nvSpPr>
        <p:spPr>
          <a:xfrm>
            <a:off x="6280200" y="71172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1b1b27"/>
                </a:solidFill>
                <a:latin typeface="Alexandria"/>
                <a:ea typeface="Alexandria"/>
              </a:rPr>
              <a:t>Introduction to Flipper Zero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Shape 1"/>
          <p:cNvSpPr/>
          <p:nvPr/>
        </p:nvSpPr>
        <p:spPr>
          <a:xfrm>
            <a:off x="6280200" y="2469240"/>
            <a:ext cx="3664440" cy="3136320"/>
          </a:xfrm>
          <a:prstGeom prst="roundRect">
            <a:avLst>
              <a:gd name="adj" fmla="val 3037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2"/>
          <p:cNvSpPr/>
          <p:nvPr/>
        </p:nvSpPr>
        <p:spPr>
          <a:xfrm>
            <a:off x="6514560" y="27039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04155"/>
                </a:solidFill>
                <a:latin typeface="Alexandria"/>
                <a:ea typeface="Alexandria"/>
              </a:rPr>
              <a:t>Pocket-Sized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3"/>
          <p:cNvSpPr/>
          <p:nvPr/>
        </p:nvSpPr>
        <p:spPr>
          <a:xfrm>
            <a:off x="6514560" y="3194280"/>
            <a:ext cx="31957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The Flipper Zero is a small and portable device, making it easy to carry and use in various scenarios.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Shape 4"/>
          <p:cNvSpPr/>
          <p:nvPr/>
        </p:nvSpPr>
        <p:spPr>
          <a:xfrm>
            <a:off x="10171800" y="2469240"/>
            <a:ext cx="3664440" cy="3136320"/>
          </a:xfrm>
          <a:prstGeom prst="roundRect">
            <a:avLst>
              <a:gd name="adj" fmla="val 3037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5"/>
          <p:cNvSpPr/>
          <p:nvPr/>
        </p:nvSpPr>
        <p:spPr>
          <a:xfrm>
            <a:off x="10406160" y="27039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04155"/>
                </a:solidFill>
                <a:latin typeface="Alexandria"/>
                <a:ea typeface="Alexandria"/>
              </a:rPr>
              <a:t>Open Source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 6"/>
          <p:cNvSpPr/>
          <p:nvPr/>
        </p:nvSpPr>
        <p:spPr>
          <a:xfrm>
            <a:off x="10406160" y="3194280"/>
            <a:ext cx="3195720" cy="21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Its open-source nature allows developers to customize and extend its capabilities, making it a popular choice for security researchers and hobbyists.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Shape 7"/>
          <p:cNvSpPr/>
          <p:nvPr/>
        </p:nvSpPr>
        <p:spPr>
          <a:xfrm>
            <a:off x="6280200" y="5832720"/>
            <a:ext cx="7556040" cy="1684800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8"/>
          <p:cNvSpPr/>
          <p:nvPr/>
        </p:nvSpPr>
        <p:spPr>
          <a:xfrm>
            <a:off x="6514560" y="60674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04155"/>
                </a:solidFill>
                <a:latin typeface="Alexandria"/>
                <a:ea typeface="Alexandria"/>
              </a:rPr>
              <a:t>Multi-Purpose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9"/>
          <p:cNvSpPr/>
          <p:nvPr/>
        </p:nvSpPr>
        <p:spPr>
          <a:xfrm>
            <a:off x="6514560" y="6557760"/>
            <a:ext cx="70873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The Flipper Zero is designed for a wide range of applications, from security testing to hobbyist projects.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12780000" y="7740000"/>
            <a:ext cx="162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67" name="Image 1" descr="preencoded.png"/>
          <p:cNvPicPr/>
          <p:nvPr/>
        </p:nvPicPr>
        <p:blipFill>
          <a:blip r:embed="rId2"/>
          <a:stretch/>
        </p:blipFill>
        <p:spPr>
          <a:xfrm>
            <a:off x="9397800" y="2455200"/>
            <a:ext cx="4978440" cy="3318840"/>
          </a:xfrm>
          <a:prstGeom prst="rect">
            <a:avLst/>
          </a:prstGeom>
          <a:ln w="0">
            <a:noFill/>
          </a:ln>
        </p:spPr>
      </p:pic>
      <p:sp>
        <p:nvSpPr>
          <p:cNvPr id="68" name="Text 0"/>
          <p:cNvSpPr/>
          <p:nvPr/>
        </p:nvSpPr>
        <p:spPr>
          <a:xfrm>
            <a:off x="710280" y="943560"/>
            <a:ext cx="7722720" cy="12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0" lang="en-US" sz="3950" spc="-1" strike="noStrike">
                <a:solidFill>
                  <a:srgbClr val="1b1b27"/>
                </a:solidFill>
                <a:latin typeface="Alexandria"/>
                <a:ea typeface="Alexandria"/>
              </a:rPr>
              <a:t>Features and Functionalities of Flipper Zero</a:t>
            </a:r>
            <a:endParaRPr b="0" lang="en-IN" sz="3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Shape 1"/>
          <p:cNvSpPr/>
          <p:nvPr/>
        </p:nvSpPr>
        <p:spPr>
          <a:xfrm>
            <a:off x="710280" y="2744640"/>
            <a:ext cx="456480" cy="456480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2"/>
          <p:cNvSpPr/>
          <p:nvPr/>
        </p:nvSpPr>
        <p:spPr>
          <a:xfrm>
            <a:off x="881640" y="2820960"/>
            <a:ext cx="1137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2350" spc="-1" strike="noStrike">
                <a:solidFill>
                  <a:srgbClr val="404155"/>
                </a:solidFill>
                <a:latin typeface="Alexandria"/>
                <a:ea typeface="Alexandria"/>
              </a:rPr>
              <a:t>1</a:t>
            </a:r>
            <a:endParaRPr b="0" lang="en-IN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3"/>
          <p:cNvSpPr/>
          <p:nvPr/>
        </p:nvSpPr>
        <p:spPr>
          <a:xfrm>
            <a:off x="1370160" y="2744640"/>
            <a:ext cx="3100320" cy="63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1" strike="noStrike">
                <a:solidFill>
                  <a:srgbClr val="404155"/>
                </a:solidFill>
                <a:latin typeface="Alexandria"/>
                <a:ea typeface="Alexandria"/>
              </a:rPr>
              <a:t>RFID Reader and Emulator</a:t>
            </a:r>
            <a:endParaRPr b="0" lang="en-IN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4"/>
          <p:cNvSpPr/>
          <p:nvPr/>
        </p:nvSpPr>
        <p:spPr>
          <a:xfrm>
            <a:off x="1370160" y="3500640"/>
            <a:ext cx="3100320" cy="12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404155"/>
                </a:solidFill>
                <a:latin typeface="Nobile"/>
                <a:ea typeface="Nobile"/>
              </a:rPr>
              <a:t>Flipper Zero can read, write, and emulate RFID tags, potentially allowing access to restricted areas or systems.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Shape 5"/>
          <p:cNvSpPr/>
          <p:nvPr/>
        </p:nvSpPr>
        <p:spPr>
          <a:xfrm>
            <a:off x="4673520" y="2744640"/>
            <a:ext cx="456480" cy="456480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6"/>
          <p:cNvSpPr/>
          <p:nvPr/>
        </p:nvSpPr>
        <p:spPr>
          <a:xfrm>
            <a:off x="4812840" y="2820960"/>
            <a:ext cx="177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2350" spc="-1" strike="noStrike">
                <a:solidFill>
                  <a:srgbClr val="404155"/>
                </a:solidFill>
                <a:latin typeface="Alexandria"/>
                <a:ea typeface="Alexandria"/>
              </a:rPr>
              <a:t>2</a:t>
            </a:r>
            <a:endParaRPr b="0" lang="en-IN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7"/>
          <p:cNvSpPr/>
          <p:nvPr/>
        </p:nvSpPr>
        <p:spPr>
          <a:xfrm>
            <a:off x="5333040" y="2744640"/>
            <a:ext cx="3100320" cy="63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1" strike="noStrike">
                <a:solidFill>
                  <a:srgbClr val="404155"/>
                </a:solidFill>
                <a:latin typeface="Alexandria"/>
                <a:ea typeface="Alexandria"/>
              </a:rPr>
              <a:t>Sub-Ghz Protocol Support</a:t>
            </a:r>
            <a:endParaRPr b="0" lang="en-IN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8"/>
          <p:cNvSpPr/>
          <p:nvPr/>
        </p:nvSpPr>
        <p:spPr>
          <a:xfrm>
            <a:off x="5333040" y="3500640"/>
            <a:ext cx="3100320" cy="12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404155"/>
                </a:solidFill>
                <a:latin typeface="Nobile"/>
                <a:ea typeface="Nobile"/>
              </a:rPr>
              <a:t>It can interact with various sub-Ghz protocols, including those used in keyless entry systems and garage door openers.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Shape 9"/>
          <p:cNvSpPr/>
          <p:nvPr/>
        </p:nvSpPr>
        <p:spPr>
          <a:xfrm>
            <a:off x="710280" y="5231160"/>
            <a:ext cx="456480" cy="456480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10"/>
          <p:cNvSpPr/>
          <p:nvPr/>
        </p:nvSpPr>
        <p:spPr>
          <a:xfrm>
            <a:off x="848880" y="5307120"/>
            <a:ext cx="1789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2350" spc="-1" strike="noStrike">
                <a:solidFill>
                  <a:srgbClr val="404155"/>
                </a:solidFill>
                <a:latin typeface="Alexandria"/>
                <a:ea typeface="Alexandria"/>
              </a:rPr>
              <a:t>3</a:t>
            </a:r>
            <a:endParaRPr b="0" lang="en-IN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11"/>
          <p:cNvSpPr/>
          <p:nvPr/>
        </p:nvSpPr>
        <p:spPr>
          <a:xfrm>
            <a:off x="1370160" y="5231160"/>
            <a:ext cx="3100320" cy="63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1" strike="noStrike">
                <a:solidFill>
                  <a:srgbClr val="404155"/>
                </a:solidFill>
                <a:latin typeface="Alexandria"/>
                <a:ea typeface="Alexandria"/>
              </a:rPr>
              <a:t>NFC Reader and Emulator</a:t>
            </a:r>
            <a:endParaRPr b="0" lang="en-IN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12"/>
          <p:cNvSpPr/>
          <p:nvPr/>
        </p:nvSpPr>
        <p:spPr>
          <a:xfrm>
            <a:off x="1370160" y="5986800"/>
            <a:ext cx="3100320" cy="12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404155"/>
                </a:solidFill>
                <a:latin typeface="Nobile"/>
                <a:ea typeface="Nobile"/>
              </a:rPr>
              <a:t>Flipper Zero can read and write NFC tags, which are commonly used in contactless payment systems and access cards.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Shape 13"/>
          <p:cNvSpPr/>
          <p:nvPr/>
        </p:nvSpPr>
        <p:spPr>
          <a:xfrm>
            <a:off x="4673520" y="5231160"/>
            <a:ext cx="456480" cy="456480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14"/>
          <p:cNvSpPr/>
          <p:nvPr/>
        </p:nvSpPr>
        <p:spPr>
          <a:xfrm>
            <a:off x="4810680" y="5307120"/>
            <a:ext cx="1814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2350" spc="-1" strike="noStrike">
                <a:solidFill>
                  <a:srgbClr val="404155"/>
                </a:solidFill>
                <a:latin typeface="Alexandria"/>
                <a:ea typeface="Alexandria"/>
              </a:rPr>
              <a:t>4</a:t>
            </a:r>
            <a:endParaRPr b="0" lang="en-IN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15"/>
          <p:cNvSpPr/>
          <p:nvPr/>
        </p:nvSpPr>
        <p:spPr>
          <a:xfrm>
            <a:off x="5333040" y="5231160"/>
            <a:ext cx="253728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1" strike="noStrike">
                <a:solidFill>
                  <a:srgbClr val="404155"/>
                </a:solidFill>
                <a:latin typeface="Alexandria"/>
                <a:ea typeface="Alexandria"/>
              </a:rPr>
              <a:t>Infrared Blaster</a:t>
            </a:r>
            <a:endParaRPr b="0" lang="en-IN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16"/>
          <p:cNvSpPr/>
          <p:nvPr/>
        </p:nvSpPr>
        <p:spPr>
          <a:xfrm>
            <a:off x="5333040" y="5669640"/>
            <a:ext cx="3100320" cy="12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404155"/>
                </a:solidFill>
                <a:latin typeface="Nobile"/>
                <a:ea typeface="Nobile"/>
              </a:rPr>
              <a:t>It can send infrared signals to control various devices, such as TVs, set-top boxes, and air conditioners.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0"/>
          <p:cNvSpPr/>
          <p:nvPr/>
        </p:nvSpPr>
        <p:spPr>
          <a:xfrm>
            <a:off x="793800" y="2358360"/>
            <a:ext cx="11826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1b1b27"/>
                </a:solidFill>
                <a:latin typeface="Alexandria"/>
                <a:ea typeface="Alexandria"/>
              </a:rPr>
              <a:t>Cybersecurity Applications of Flipper Zero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1"/>
          <p:cNvSpPr/>
          <p:nvPr/>
        </p:nvSpPr>
        <p:spPr>
          <a:xfrm>
            <a:off x="793800" y="3634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1b1b27"/>
                </a:solidFill>
                <a:latin typeface="Alexandria"/>
                <a:ea typeface="Alexandria"/>
              </a:rPr>
              <a:t>Penetration Testing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2"/>
          <p:cNvSpPr/>
          <p:nvPr/>
        </p:nvSpPr>
        <p:spPr>
          <a:xfrm>
            <a:off x="793800" y="421524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The Flipper Zero can be used to identify security vulnerabilities in physical access systems, RFID tags, and other devices.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3"/>
          <p:cNvSpPr/>
          <p:nvPr/>
        </p:nvSpPr>
        <p:spPr>
          <a:xfrm>
            <a:off x="5333040" y="3634200"/>
            <a:ext cx="33789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1b1b27"/>
                </a:solidFill>
                <a:latin typeface="Alexandria"/>
                <a:ea typeface="Alexandria"/>
              </a:rPr>
              <a:t>IoT Security Assessment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4"/>
          <p:cNvSpPr/>
          <p:nvPr/>
        </p:nvSpPr>
        <p:spPr>
          <a:xfrm>
            <a:off x="5333040" y="421524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It can help assess the security of IoT devices and identify potential weaknesses that could be exploited by attackers.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5"/>
          <p:cNvSpPr/>
          <p:nvPr/>
        </p:nvSpPr>
        <p:spPr>
          <a:xfrm>
            <a:off x="9871920" y="3634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1b1b27"/>
                </a:solidFill>
                <a:latin typeface="Alexandria"/>
                <a:ea typeface="Alexandria"/>
              </a:rPr>
              <a:t>Security Research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6"/>
          <p:cNvSpPr/>
          <p:nvPr/>
        </p:nvSpPr>
        <p:spPr>
          <a:xfrm>
            <a:off x="9871920" y="421524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Flipper Zero is a valuable tool for security researchers to explore new vulnerabilities and develop innovative security solutions.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12600000" y="7740000"/>
            <a:ext cx="198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94" name="Image 1" descr="preencoded.png"/>
          <p:cNvPicPr/>
          <p:nvPr/>
        </p:nvPicPr>
        <p:blipFill>
          <a:blip r:embed="rId2"/>
          <a:stretch/>
        </p:blipFill>
        <p:spPr>
          <a:xfrm>
            <a:off x="937440" y="2910960"/>
            <a:ext cx="3611520" cy="2407680"/>
          </a:xfrm>
          <a:prstGeom prst="rect">
            <a:avLst/>
          </a:prstGeom>
          <a:ln w="0">
            <a:noFill/>
          </a:ln>
        </p:spPr>
      </p:pic>
      <p:sp>
        <p:nvSpPr>
          <p:cNvPr id="95" name="Text 0"/>
          <p:cNvSpPr/>
          <p:nvPr/>
        </p:nvSpPr>
        <p:spPr>
          <a:xfrm>
            <a:off x="6259320" y="608400"/>
            <a:ext cx="7597440" cy="13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0" lang="en-US" sz="4300" spc="-1" strike="noStrike">
                <a:solidFill>
                  <a:srgbClr val="1b1b27"/>
                </a:solidFill>
                <a:latin typeface="Alexandria"/>
                <a:ea typeface="Alexandria"/>
              </a:rPr>
              <a:t>Utilizing Flipper Zero for Penetration Testing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Image 2" descr="preencoded.png"/>
          <p:cNvPicPr/>
          <p:nvPr/>
        </p:nvPicPr>
        <p:blipFill>
          <a:blip r:embed="rId3"/>
          <a:stretch/>
        </p:blipFill>
        <p:spPr>
          <a:xfrm>
            <a:off x="6259320" y="2319840"/>
            <a:ext cx="1104120" cy="1766880"/>
          </a:xfrm>
          <a:prstGeom prst="rect">
            <a:avLst/>
          </a:prstGeom>
          <a:ln w="0">
            <a:noFill/>
          </a:ln>
        </p:spPr>
      </p:pic>
      <p:sp>
        <p:nvSpPr>
          <p:cNvPr id="97" name="Text 1"/>
          <p:cNvSpPr/>
          <p:nvPr/>
        </p:nvSpPr>
        <p:spPr>
          <a:xfrm>
            <a:off x="7695000" y="2540880"/>
            <a:ext cx="2760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404155"/>
                </a:solidFill>
                <a:latin typeface="Alexandria"/>
                <a:ea typeface="Alexandria"/>
              </a:rPr>
              <a:t>Identify Targets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2"/>
          <p:cNvSpPr/>
          <p:nvPr/>
        </p:nvSpPr>
        <p:spPr>
          <a:xfrm>
            <a:off x="7695000" y="3018240"/>
            <a:ext cx="616176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404155"/>
                </a:solidFill>
                <a:latin typeface="Nobile"/>
                <a:ea typeface="Nobile"/>
              </a:rPr>
              <a:t>The first step is to identify the systems or devices that will be targeted for the penetration test.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Image 3" descr="preencoded.png"/>
          <p:cNvPicPr/>
          <p:nvPr/>
        </p:nvPicPr>
        <p:blipFill>
          <a:blip r:embed="rId4"/>
          <a:stretch/>
        </p:blipFill>
        <p:spPr>
          <a:xfrm>
            <a:off x="6259320" y="4087080"/>
            <a:ext cx="1104120" cy="1766880"/>
          </a:xfrm>
          <a:prstGeom prst="rect">
            <a:avLst/>
          </a:prstGeom>
          <a:ln w="0">
            <a:noFill/>
          </a:ln>
        </p:spPr>
      </p:pic>
      <p:sp>
        <p:nvSpPr>
          <p:cNvPr id="100" name="Text 3"/>
          <p:cNvSpPr/>
          <p:nvPr/>
        </p:nvSpPr>
        <p:spPr>
          <a:xfrm>
            <a:off x="7695000" y="4307760"/>
            <a:ext cx="2760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404155"/>
                </a:solidFill>
                <a:latin typeface="Alexandria"/>
                <a:ea typeface="Alexandria"/>
              </a:rPr>
              <a:t>Gather Information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4"/>
          <p:cNvSpPr/>
          <p:nvPr/>
        </p:nvSpPr>
        <p:spPr>
          <a:xfrm>
            <a:off x="7695000" y="4785480"/>
            <a:ext cx="616176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404155"/>
                </a:solidFill>
                <a:latin typeface="Nobile"/>
                <a:ea typeface="Nobile"/>
              </a:rPr>
              <a:t>Use Flipper Zero to scan for RFID tags, NFC tags, or other vulnerabilities in the target systems.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Image 4" descr="preencoded.png"/>
          <p:cNvPicPr/>
          <p:nvPr/>
        </p:nvPicPr>
        <p:blipFill>
          <a:blip r:embed="rId5"/>
          <a:stretch/>
        </p:blipFill>
        <p:spPr>
          <a:xfrm>
            <a:off x="6259320" y="5854320"/>
            <a:ext cx="1104120" cy="1766880"/>
          </a:xfrm>
          <a:prstGeom prst="rect">
            <a:avLst/>
          </a:prstGeom>
          <a:ln w="0">
            <a:noFill/>
          </a:ln>
        </p:spPr>
      </p:pic>
      <p:sp>
        <p:nvSpPr>
          <p:cNvPr id="103" name="Text 5"/>
          <p:cNvSpPr/>
          <p:nvPr/>
        </p:nvSpPr>
        <p:spPr>
          <a:xfrm>
            <a:off x="7695000" y="6075000"/>
            <a:ext cx="2760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404155"/>
                </a:solidFill>
                <a:latin typeface="Alexandria"/>
                <a:ea typeface="Alexandria"/>
              </a:rPr>
              <a:t>Exploit Weaknesses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6"/>
          <p:cNvSpPr/>
          <p:nvPr/>
        </p:nvSpPr>
        <p:spPr>
          <a:xfrm>
            <a:off x="7695000" y="6552720"/>
            <a:ext cx="616176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404155"/>
                </a:solidFill>
                <a:latin typeface="Nobile"/>
                <a:ea typeface="Nobile"/>
              </a:rPr>
              <a:t>If vulnerabilities are found, exploit them to gain access to the system or device.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12600000" y="7740000"/>
            <a:ext cx="20304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107" name="Image 1" descr="preencoded.png"/>
          <p:cNvPicPr/>
          <p:nvPr/>
        </p:nvPicPr>
        <p:blipFill>
          <a:blip r:embed="rId2"/>
          <a:stretch/>
        </p:blipFill>
        <p:spPr>
          <a:xfrm>
            <a:off x="263520" y="1635120"/>
            <a:ext cx="4959000" cy="4959000"/>
          </a:xfrm>
          <a:prstGeom prst="rect">
            <a:avLst/>
          </a:prstGeom>
          <a:ln w="0">
            <a:noFill/>
          </a:ln>
        </p:spPr>
      </p:pic>
      <p:sp>
        <p:nvSpPr>
          <p:cNvPr id="108" name="Text 0"/>
          <p:cNvSpPr/>
          <p:nvPr/>
        </p:nvSpPr>
        <p:spPr>
          <a:xfrm>
            <a:off x="6224760" y="589680"/>
            <a:ext cx="7667280" cy="13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151"/>
              </a:lnSpc>
              <a:tabLst>
                <a:tab algn="l" pos="0"/>
              </a:tabLst>
            </a:pPr>
            <a:r>
              <a:rPr b="0" lang="en-US" sz="4150" spc="-1" strike="noStrike">
                <a:solidFill>
                  <a:srgbClr val="1b1b27"/>
                </a:solidFill>
                <a:latin typeface="Alexandria"/>
                <a:ea typeface="Alexandria"/>
              </a:rPr>
              <a:t>Flipper Zero as an IoT Hacking Tool</a:t>
            </a:r>
            <a:endParaRPr b="0" lang="en-IN" sz="4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Shape 1"/>
          <p:cNvSpPr/>
          <p:nvPr/>
        </p:nvSpPr>
        <p:spPr>
          <a:xfrm>
            <a:off x="6529680" y="2224080"/>
            <a:ext cx="22680" cy="5415480"/>
          </a:xfrm>
          <a:prstGeom prst="roundRect">
            <a:avLst>
              <a:gd name="adj" fmla="val 387511"/>
            </a:avLst>
          </a:prstGeom>
          <a:solidFill>
            <a:srgbClr val="b8c3d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Shape 2"/>
          <p:cNvSpPr/>
          <p:nvPr/>
        </p:nvSpPr>
        <p:spPr>
          <a:xfrm>
            <a:off x="6755400" y="2687040"/>
            <a:ext cx="738000" cy="22680"/>
          </a:xfrm>
          <a:prstGeom prst="roundRect">
            <a:avLst>
              <a:gd name="adj" fmla="val 387511"/>
            </a:avLst>
          </a:prstGeom>
          <a:solidFill>
            <a:srgbClr val="b8c3d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Shape 3"/>
          <p:cNvSpPr/>
          <p:nvPr/>
        </p:nvSpPr>
        <p:spPr>
          <a:xfrm>
            <a:off x="6303600" y="2461320"/>
            <a:ext cx="474120" cy="474120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4"/>
          <p:cNvSpPr/>
          <p:nvPr/>
        </p:nvSpPr>
        <p:spPr>
          <a:xfrm>
            <a:off x="6481440" y="2540520"/>
            <a:ext cx="11844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404155"/>
                </a:solidFill>
                <a:latin typeface="Alexandria"/>
                <a:ea typeface="Alexandria"/>
              </a:rPr>
              <a:t>1</a:t>
            </a:r>
            <a:endParaRPr b="0" lang="en-IN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5"/>
          <p:cNvSpPr/>
          <p:nvPr/>
        </p:nvSpPr>
        <p:spPr>
          <a:xfrm>
            <a:off x="7701120" y="2435040"/>
            <a:ext cx="265932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404155"/>
                </a:solidFill>
                <a:latin typeface="Alexandria"/>
                <a:ea typeface="Alexandria"/>
              </a:rPr>
              <a:t>Device Enumeration</a:t>
            </a:r>
            <a:endParaRPr b="0" lang="en-IN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6"/>
          <p:cNvSpPr/>
          <p:nvPr/>
        </p:nvSpPr>
        <p:spPr>
          <a:xfrm>
            <a:off x="7701120" y="2890800"/>
            <a:ext cx="619092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404155"/>
                </a:solidFill>
                <a:latin typeface="Nobile"/>
                <a:ea typeface="Nobile"/>
              </a:rPr>
              <a:t>Flipper Zero can be used to scan for nearby IoT devices, such as smart lights, door locks, and security cameras.</a:t>
            </a:r>
            <a:endParaRPr b="0" lang="en-IN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Shape 7"/>
          <p:cNvSpPr/>
          <p:nvPr/>
        </p:nvSpPr>
        <p:spPr>
          <a:xfrm>
            <a:off x="6755400" y="4450320"/>
            <a:ext cx="738000" cy="22680"/>
          </a:xfrm>
          <a:prstGeom prst="roundRect">
            <a:avLst>
              <a:gd name="adj" fmla="val 387511"/>
            </a:avLst>
          </a:prstGeom>
          <a:solidFill>
            <a:srgbClr val="b8c3d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Shape 8"/>
          <p:cNvSpPr/>
          <p:nvPr/>
        </p:nvSpPr>
        <p:spPr>
          <a:xfrm>
            <a:off x="6303600" y="4224600"/>
            <a:ext cx="474120" cy="474120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9"/>
          <p:cNvSpPr/>
          <p:nvPr/>
        </p:nvSpPr>
        <p:spPr>
          <a:xfrm>
            <a:off x="6448320" y="4303440"/>
            <a:ext cx="18468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404155"/>
                </a:solidFill>
                <a:latin typeface="Alexandria"/>
                <a:ea typeface="Alexandria"/>
              </a:rPr>
              <a:t>2</a:t>
            </a:r>
            <a:endParaRPr b="0" lang="en-IN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10"/>
          <p:cNvSpPr/>
          <p:nvPr/>
        </p:nvSpPr>
        <p:spPr>
          <a:xfrm>
            <a:off x="7701120" y="4198320"/>
            <a:ext cx="263592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404155"/>
                </a:solidFill>
                <a:latin typeface="Alexandria"/>
                <a:ea typeface="Alexandria"/>
              </a:rPr>
              <a:t>Protocol Analysis</a:t>
            </a:r>
            <a:endParaRPr b="0" lang="en-IN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11"/>
          <p:cNvSpPr/>
          <p:nvPr/>
        </p:nvSpPr>
        <p:spPr>
          <a:xfrm>
            <a:off x="7701120" y="4654080"/>
            <a:ext cx="619092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404155"/>
                </a:solidFill>
                <a:latin typeface="Nobile"/>
                <a:ea typeface="Nobile"/>
              </a:rPr>
              <a:t>It can analyze the communication protocols used by IoT devices, identifying potential security weaknesses.</a:t>
            </a:r>
            <a:endParaRPr b="0" lang="en-IN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Shape 12"/>
          <p:cNvSpPr/>
          <p:nvPr/>
        </p:nvSpPr>
        <p:spPr>
          <a:xfrm>
            <a:off x="6755400" y="6213240"/>
            <a:ext cx="738000" cy="22680"/>
          </a:xfrm>
          <a:prstGeom prst="roundRect">
            <a:avLst>
              <a:gd name="adj" fmla="val 387511"/>
            </a:avLst>
          </a:prstGeom>
          <a:solidFill>
            <a:srgbClr val="b8c3d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Shape 13"/>
          <p:cNvSpPr/>
          <p:nvPr/>
        </p:nvSpPr>
        <p:spPr>
          <a:xfrm>
            <a:off x="6303600" y="5987520"/>
            <a:ext cx="474120" cy="474120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14"/>
          <p:cNvSpPr/>
          <p:nvPr/>
        </p:nvSpPr>
        <p:spPr>
          <a:xfrm>
            <a:off x="6447600" y="6066720"/>
            <a:ext cx="18612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404155"/>
                </a:solidFill>
                <a:latin typeface="Alexandria"/>
                <a:ea typeface="Alexandria"/>
              </a:rPr>
              <a:t>3</a:t>
            </a:r>
            <a:endParaRPr b="0" lang="en-IN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15"/>
          <p:cNvSpPr/>
          <p:nvPr/>
        </p:nvSpPr>
        <p:spPr>
          <a:xfrm>
            <a:off x="7701120" y="5961240"/>
            <a:ext cx="263592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404155"/>
                </a:solidFill>
                <a:latin typeface="Alexandria"/>
                <a:ea typeface="Alexandria"/>
              </a:rPr>
              <a:t>Attack Vectors</a:t>
            </a:r>
            <a:endParaRPr b="0" lang="en-IN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16"/>
          <p:cNvSpPr/>
          <p:nvPr/>
        </p:nvSpPr>
        <p:spPr>
          <a:xfrm>
            <a:off x="7701120" y="6417000"/>
            <a:ext cx="61909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404155"/>
                </a:solidFill>
                <a:latin typeface="Nobile"/>
                <a:ea typeface="Nobile"/>
              </a:rPr>
              <a:t>The Flipper Zero can be used to exploit vulnerabilities in IoT devices, potentially leading to unauthorized access or control.</a:t>
            </a:r>
            <a:endParaRPr b="0" lang="en-IN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12780000" y="7740000"/>
            <a:ext cx="180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pic>
        <p:nvPicPr>
          <p:cNvPr id="127" name="Image 1" descr="preencoded.png"/>
          <p:cNvPicPr/>
          <p:nvPr/>
        </p:nvPicPr>
        <p:blipFill>
          <a:blip r:embed="rId2"/>
          <a:stretch/>
        </p:blipFill>
        <p:spPr>
          <a:xfrm>
            <a:off x="6180840" y="283320"/>
            <a:ext cx="2268000" cy="2268000"/>
          </a:xfrm>
          <a:prstGeom prst="rect">
            <a:avLst/>
          </a:prstGeom>
          <a:ln w="0">
            <a:noFill/>
          </a:ln>
        </p:spPr>
      </p:pic>
      <p:sp>
        <p:nvSpPr>
          <p:cNvPr id="128" name="Text 0"/>
          <p:cNvSpPr/>
          <p:nvPr/>
        </p:nvSpPr>
        <p:spPr>
          <a:xfrm>
            <a:off x="793800" y="3480480"/>
            <a:ext cx="113068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1b1b27"/>
                </a:solidFill>
                <a:latin typeface="Alexandria"/>
                <a:ea typeface="Alexandria"/>
              </a:rPr>
              <a:t>Ethical Considerations with Flipper Zero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Shape 1"/>
          <p:cNvSpPr/>
          <p:nvPr/>
        </p:nvSpPr>
        <p:spPr>
          <a:xfrm>
            <a:off x="793800" y="4529520"/>
            <a:ext cx="13042440" cy="3054600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Shape 2"/>
          <p:cNvSpPr/>
          <p:nvPr/>
        </p:nvSpPr>
        <p:spPr>
          <a:xfrm>
            <a:off x="801360" y="4537080"/>
            <a:ext cx="13027320" cy="10130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3"/>
          <p:cNvSpPr/>
          <p:nvPr/>
        </p:nvSpPr>
        <p:spPr>
          <a:xfrm>
            <a:off x="1028160" y="4680720"/>
            <a:ext cx="6055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Responsibility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4"/>
          <p:cNvSpPr/>
          <p:nvPr/>
        </p:nvSpPr>
        <p:spPr>
          <a:xfrm>
            <a:off x="7545960" y="4680720"/>
            <a:ext cx="6055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Use Flipper Zero for ethical purposes and only with proper authorization.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Shape 5"/>
          <p:cNvSpPr/>
          <p:nvPr/>
        </p:nvSpPr>
        <p:spPr>
          <a:xfrm>
            <a:off x="801360" y="5550120"/>
            <a:ext cx="13027320" cy="10130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Text 6"/>
          <p:cNvSpPr/>
          <p:nvPr/>
        </p:nvSpPr>
        <p:spPr>
          <a:xfrm>
            <a:off x="1028160" y="5693760"/>
            <a:ext cx="6055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Privacy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7"/>
          <p:cNvSpPr/>
          <p:nvPr/>
        </p:nvSpPr>
        <p:spPr>
          <a:xfrm>
            <a:off x="7545960" y="5693760"/>
            <a:ext cx="6055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Respect the privacy of individuals and organizations when using Flipper Zero for security testing.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Shape 8"/>
          <p:cNvSpPr/>
          <p:nvPr/>
        </p:nvSpPr>
        <p:spPr>
          <a:xfrm>
            <a:off x="801360" y="6563520"/>
            <a:ext cx="13027320" cy="10130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 9"/>
          <p:cNvSpPr/>
          <p:nvPr/>
        </p:nvSpPr>
        <p:spPr>
          <a:xfrm>
            <a:off x="1028160" y="6707160"/>
            <a:ext cx="6055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Legality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10"/>
          <p:cNvSpPr/>
          <p:nvPr/>
        </p:nvSpPr>
        <p:spPr>
          <a:xfrm>
            <a:off x="7545960" y="6707160"/>
            <a:ext cx="6055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Be aware of local laws and regulations regarding security testing and device hacking.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12780000" y="7740000"/>
            <a:ext cx="18504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pic>
        <p:nvPicPr>
          <p:cNvPr id="141" name="Image 1" descr="preencoded.png"/>
          <p:cNvPicPr/>
          <p:nvPr/>
        </p:nvPicPr>
        <p:blipFill>
          <a:blip r:embed="rId2"/>
          <a:stretch/>
        </p:blipFill>
        <p:spPr>
          <a:xfrm>
            <a:off x="5283720" y="283320"/>
            <a:ext cx="4062240" cy="2268000"/>
          </a:xfrm>
          <a:prstGeom prst="rect">
            <a:avLst/>
          </a:prstGeom>
          <a:ln w="0">
            <a:noFill/>
          </a:ln>
        </p:spPr>
      </p:pic>
      <p:sp>
        <p:nvSpPr>
          <p:cNvPr id="142" name="Text 0"/>
          <p:cNvSpPr/>
          <p:nvPr/>
        </p:nvSpPr>
        <p:spPr>
          <a:xfrm>
            <a:off x="793800" y="3639960"/>
            <a:ext cx="10626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1b1b27"/>
                </a:solidFill>
                <a:latin typeface="Alexandria"/>
                <a:ea typeface="Alexandria"/>
              </a:rPr>
              <a:t>Conclusion and Future Developments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Image 2" descr="preencoded.png"/>
          <p:cNvPicPr/>
          <p:nvPr/>
        </p:nvPicPr>
        <p:blipFill>
          <a:blip r:embed="rId3"/>
          <a:stretch/>
        </p:blipFill>
        <p:spPr>
          <a:xfrm>
            <a:off x="793800" y="468900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144" name="Text 1"/>
          <p:cNvSpPr/>
          <p:nvPr/>
        </p:nvSpPr>
        <p:spPr>
          <a:xfrm>
            <a:off x="793800" y="54828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04155"/>
                </a:solidFill>
                <a:latin typeface="Alexandria"/>
                <a:ea typeface="Alexandria"/>
              </a:rPr>
              <a:t>Versatile Tool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 2"/>
          <p:cNvSpPr/>
          <p:nvPr/>
        </p:nvSpPr>
        <p:spPr>
          <a:xfrm>
            <a:off x="793800" y="5973120"/>
            <a:ext cx="41205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Flipper Zero is a powerful tool that can be used for a wide range of cybersecurity applications.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Image 3" descr="preencoded.png"/>
          <p:cNvPicPr/>
          <p:nvPr/>
        </p:nvPicPr>
        <p:blipFill>
          <a:blip r:embed="rId4"/>
          <a:stretch/>
        </p:blipFill>
        <p:spPr>
          <a:xfrm>
            <a:off x="5254560" y="468900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147" name="Text 3"/>
          <p:cNvSpPr/>
          <p:nvPr/>
        </p:nvSpPr>
        <p:spPr>
          <a:xfrm>
            <a:off x="5254560" y="54828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04155"/>
                </a:solidFill>
                <a:latin typeface="Alexandria"/>
                <a:ea typeface="Alexandria"/>
              </a:rPr>
              <a:t>Security Awareness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 4"/>
          <p:cNvSpPr/>
          <p:nvPr/>
        </p:nvSpPr>
        <p:spPr>
          <a:xfrm>
            <a:off x="5254560" y="5973120"/>
            <a:ext cx="412056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It's important to be aware of the potential risks and ethical considerations associated with using Flipper Zero.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Image 4" descr="preencoded.png"/>
          <p:cNvPicPr/>
          <p:nvPr/>
        </p:nvPicPr>
        <p:blipFill>
          <a:blip r:embed="rId5"/>
          <a:stretch/>
        </p:blipFill>
        <p:spPr>
          <a:xfrm>
            <a:off x="9715680" y="468900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150" name="Text 5"/>
          <p:cNvSpPr/>
          <p:nvPr/>
        </p:nvSpPr>
        <p:spPr>
          <a:xfrm>
            <a:off x="9715680" y="54828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04155"/>
                </a:solidFill>
                <a:latin typeface="Alexandria"/>
                <a:ea typeface="Alexandria"/>
              </a:rPr>
              <a:t>Continual Evolution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6"/>
          <p:cNvSpPr/>
          <p:nvPr/>
        </p:nvSpPr>
        <p:spPr>
          <a:xfrm>
            <a:off x="9715680" y="5973120"/>
            <a:ext cx="41205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Flipper Zero is constantly evolving, with new features and capabilities being added regularly.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13140000" y="8100000"/>
            <a:ext cx="1440000" cy="3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12780000" y="7740000"/>
            <a:ext cx="18504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LibreOffice/24.2.2.2$Windows_X86_64 LibreOffice_project/d56cc158d8a96260b836f100ef4b4ef25d6f1a01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2024-10-19T18:55:03Z</dcterms:created>
  <dc:creator>PptxGenJS</dc:creator>
  <dc:description/>
  <dc:language>en-IN</dc:language>
  <cp:lastModifiedBy/>
  <dcterms:modified xsi:type="dcterms:W3CDTF">2024-10-20T00:36:48Z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